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Fira Sans Extra Condensed Medium"/>
      <p:regular r:id="rId36"/>
      <p:bold r:id="rId37"/>
      <p:italic r:id="rId38"/>
      <p:boldItalic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Squada One"/>
      <p:regular r:id="rId44"/>
    </p:embeddedFont>
    <p:embeddedFont>
      <p:font typeface="Roboto Condensed Light"/>
      <p:regular r:id="rId45"/>
      <p:bold r:id="rId46"/>
      <p:italic r:id="rId47"/>
      <p:boldItalic r:id="rId48"/>
    </p:embeddedFont>
    <p:embeddedFont>
      <p:font typeface="Exo 2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157E46F-C0B4-4EDF-B535-0CB84BBCE25D}">
  <a:tblStyle styleId="{C157E46F-C0B4-4EDF-B535-0CB84BBCE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44" Type="http://schemas.openxmlformats.org/officeDocument/2006/relationships/font" Target="fonts/SquadaOne-regular.fntdata"/><Relationship Id="rId43" Type="http://schemas.openxmlformats.org/officeDocument/2006/relationships/font" Target="fonts/RobotoCondensed-boldItalic.fntdata"/><Relationship Id="rId46" Type="http://schemas.openxmlformats.org/officeDocument/2006/relationships/font" Target="fonts/RobotoCondensedLight-bold.fntdata"/><Relationship Id="rId45" Type="http://schemas.openxmlformats.org/officeDocument/2006/relationships/font" Target="fonts/RobotoCondense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Light-boldItalic.fntdata"/><Relationship Id="rId47" Type="http://schemas.openxmlformats.org/officeDocument/2006/relationships/font" Target="fonts/RobotoCondensedLight-italic.fntdata"/><Relationship Id="rId49" Type="http://schemas.openxmlformats.org/officeDocument/2006/relationships/font" Target="fonts/Exo2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xo2-italic.fntdata"/><Relationship Id="rId50" Type="http://schemas.openxmlformats.org/officeDocument/2006/relationships/font" Target="fonts/Exo2-bold.fntdata"/><Relationship Id="rId52" Type="http://schemas.openxmlformats.org/officeDocument/2006/relationships/font" Target="fonts/Exo2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c0eabc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0c0eabc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0c0eabc8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0c0eabc8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893482e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893482e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93482e6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93482e6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893482e6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893482e6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8ad7f12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8ad7f12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ad7f12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ad7f12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8ad7f12f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8ad7f12f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8ad7f12f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8ad7f12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8ad7f12f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8ad7f12f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d3b44f0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8d3b44f0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8ad7f12f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8ad7f12f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c4f901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8c4f901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bee1dc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bee1dc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8c4f901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8c4f901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bee1dc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bee1dc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9bee1dcd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9bee1dc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bacdc8e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0bacdc8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0c0eabc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0c0eabc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c0eabc8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c0eabc8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0c0eabc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0c0eabc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57556" y="334027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Locatelli Stefano : 1055781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Singh Gurjant Pal : 1053705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Tentori Giorgio : 1053248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4881100" y="2062800"/>
            <a:ext cx="3811200" cy="10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TIMER 555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057500" y="3162875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2510" r="74268" t="0"/>
          <a:stretch/>
        </p:blipFill>
        <p:spPr>
          <a:xfrm>
            <a:off x="7404713" y="224675"/>
            <a:ext cx="1392074" cy="14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0" y="104950"/>
            <a:ext cx="89355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Terzo caso: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Problema </a:t>
            </a:r>
            <a:r>
              <a:rPr lang="en"/>
              <a:t>: con i primi 2 circuiti non è possibile ottenere un duty cycle inferiore al 50%, per ragioni matematiche, non possiamo ottenere un thigh più piccolo di tlow.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Soluzione</a:t>
            </a:r>
            <a:r>
              <a:rPr lang="en"/>
              <a:t> : collegare un diodo in parallelo a R2.</a:t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0" y="1696013"/>
            <a:ext cx="14826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R1=10KΩ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R2=47 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C1=0.01μF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C2=680nF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V1=6V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D1= 1V (soglia)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type:</a:t>
            </a:r>
            <a:r>
              <a:rPr b="1" lang="en"/>
              <a:t>1N914</a:t>
            </a:r>
            <a:endParaRPr b="1"/>
          </a:p>
        </p:txBody>
      </p:sp>
      <p:sp>
        <p:nvSpPr>
          <p:cNvPr id="211" name="Google Shape;211;p35"/>
          <p:cNvSpPr/>
          <p:nvPr/>
        </p:nvSpPr>
        <p:spPr>
          <a:xfrm>
            <a:off x="8125250" y="2626713"/>
            <a:ext cx="892200" cy="43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314900" y="3647675"/>
            <a:ext cx="5957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Calcoli 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tlow=0.693*R2*C2 		tlow=22.15 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thigh=0.693*R1*C2 		thigh=4.7 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DutyCycle= 0.17 			17%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T= 26.85 ms 			f= 37 Hz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25" y="1522150"/>
            <a:ext cx="6354026" cy="2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1377725" y="2899775"/>
            <a:ext cx="249300" cy="354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152400" y="275500"/>
            <a:ext cx="5925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Duty cycle del 17% → Il condensatore impiega più tempo a scaricarsi</a:t>
            </a:r>
            <a:endParaRPr sz="1300"/>
          </a:p>
        </p:txBody>
      </p:sp>
      <p:sp>
        <p:nvSpPr>
          <p:cNvPr id="220" name="Google Shape;220;p36"/>
          <p:cNvSpPr txBox="1"/>
          <p:nvPr/>
        </p:nvSpPr>
        <p:spPr>
          <a:xfrm>
            <a:off x="212925" y="643000"/>
            <a:ext cx="5925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Abbiamo utilizzato una R2 di 47K per un fatto di comodità visiva , infatti aumentando il tlow riusciamo a notare meglio il cambiamento di duty cycle dal grafico</a:t>
            </a:r>
            <a:endParaRPr sz="130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63" y="1512025"/>
            <a:ext cx="7783270" cy="34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ctrTitle"/>
          </p:nvPr>
        </p:nvSpPr>
        <p:spPr>
          <a:xfrm flipH="1">
            <a:off x="3692504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Modalità Monostabile</a:t>
            </a:r>
            <a:endParaRPr/>
          </a:p>
        </p:txBody>
      </p:sp>
      <p:sp>
        <p:nvSpPr>
          <p:cNvPr id="227" name="Google Shape;227;p3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8" name="Google Shape;228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209950" y="104975"/>
            <a:ext cx="1692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Primo caso:</a:t>
            </a:r>
            <a:endParaRPr b="1"/>
          </a:p>
        </p:txBody>
      </p:sp>
      <p:sp>
        <p:nvSpPr>
          <p:cNvPr id="234" name="Google Shape;234;p38"/>
          <p:cNvSpPr txBox="1"/>
          <p:nvPr/>
        </p:nvSpPr>
        <p:spPr>
          <a:xfrm>
            <a:off x="209950" y="459275"/>
            <a:ext cx="8738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V1 = Vcc = 6V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</a:t>
            </a:r>
            <a:r>
              <a:rPr lang="en" sz="1200"/>
              <a:t>Abbiamo utilizzato un generatore di onda quadra (V3) per simulare il segnale di V(trigger) cioè il segnale di START (SET).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Esso permette di stabilire quando attivare l’uscita (che si attiva sul fronte di discesa della V(trigger)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5" name="Google Shape;235;p38"/>
          <p:cNvSpPr txBox="1"/>
          <p:nvPr/>
        </p:nvSpPr>
        <p:spPr>
          <a:xfrm>
            <a:off x="4526225" y="2202350"/>
            <a:ext cx="45405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Vinitial</a:t>
            </a:r>
            <a:r>
              <a:rPr lang="en">
                <a:solidFill>
                  <a:schemeClr val="accent6"/>
                </a:solidFill>
              </a:rPr>
              <a:t>: tensione del segnale basso (Vlow)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Von</a:t>
            </a:r>
            <a:r>
              <a:rPr lang="en">
                <a:solidFill>
                  <a:schemeClr val="accent6"/>
                </a:solidFill>
              </a:rPr>
              <a:t>: tensione del segnale alto (Vhigh)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Tdelays</a:t>
            </a:r>
            <a:r>
              <a:rPr lang="en">
                <a:solidFill>
                  <a:schemeClr val="accent6"/>
                </a:solidFill>
              </a:rPr>
              <a:t>: tempo di ritardo, dove inizia il segnale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Trise</a:t>
            </a:r>
            <a:r>
              <a:rPr lang="en">
                <a:solidFill>
                  <a:schemeClr val="accent6"/>
                </a:solidFill>
              </a:rPr>
              <a:t>: tempo di salita (più piccolo possibile)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Tfall</a:t>
            </a:r>
            <a:r>
              <a:rPr lang="en">
                <a:solidFill>
                  <a:schemeClr val="accent6"/>
                </a:solidFill>
              </a:rPr>
              <a:t>: tempo di discesa (più piccolo possibile)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Ton</a:t>
            </a:r>
            <a:r>
              <a:rPr lang="en">
                <a:solidFill>
                  <a:schemeClr val="accent6"/>
                </a:solidFill>
              </a:rPr>
              <a:t>: tempo per quanto rimane alto in un periodo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Tperiod</a:t>
            </a:r>
            <a:r>
              <a:rPr lang="en">
                <a:solidFill>
                  <a:schemeClr val="accent6"/>
                </a:solidFill>
              </a:rPr>
              <a:t>: quanto dura un periodo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</a:rPr>
              <a:t>→ </a:t>
            </a:r>
            <a:r>
              <a:rPr i="1" lang="en">
                <a:solidFill>
                  <a:schemeClr val="accent6"/>
                </a:solidFill>
              </a:rPr>
              <a:t>Ncycles</a:t>
            </a:r>
            <a:r>
              <a:rPr lang="en">
                <a:solidFill>
                  <a:schemeClr val="accent6"/>
                </a:solidFill>
              </a:rPr>
              <a:t>: numero di periodi</a:t>
            </a:r>
            <a:endParaRPr sz="1600"/>
          </a:p>
        </p:txBody>
      </p:sp>
      <p:sp>
        <p:nvSpPr>
          <p:cNvPr id="236" name="Google Shape;236;p38"/>
          <p:cNvSpPr txBox="1"/>
          <p:nvPr/>
        </p:nvSpPr>
        <p:spPr>
          <a:xfrm>
            <a:off x="210300" y="1285875"/>
            <a:ext cx="3398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Descrizione caratteristiche di V3</a:t>
            </a:r>
            <a:r>
              <a:rPr lang="en" sz="1500"/>
              <a:t> :</a:t>
            </a:r>
            <a:endParaRPr sz="1500"/>
          </a:p>
        </p:txBody>
      </p:sp>
      <p:sp>
        <p:nvSpPr>
          <p:cNvPr id="237" name="Google Shape;237;p38"/>
          <p:cNvSpPr/>
          <p:nvPr/>
        </p:nvSpPr>
        <p:spPr>
          <a:xfrm>
            <a:off x="209950" y="1766175"/>
            <a:ext cx="2729100" cy="31149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238" name="Google Shape;238;p38"/>
          <p:cNvGraphicFramePr/>
          <p:nvPr/>
        </p:nvGraphicFramePr>
        <p:xfrm>
          <a:off x="210312" y="1764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{C157E46F-C0B4-4EDF-B535-0CB84BBCE25D}</a:tableStyleId>
              </a:tblPr>
              <a:tblGrid>
                <a:gridCol w="1261875"/>
                <a:gridCol w="1261875"/>
              </a:tblGrid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Valore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Vinitial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Von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Tdelays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Trise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Tfall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Ton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40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Tperiod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50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 cycles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39" name="Google Shape;239;p38"/>
          <p:cNvGrpSpPr/>
          <p:nvPr/>
        </p:nvGrpSpPr>
        <p:grpSpPr>
          <a:xfrm>
            <a:off x="3507486" y="2806360"/>
            <a:ext cx="686439" cy="520715"/>
            <a:chOff x="4660325" y="1866850"/>
            <a:chExt cx="68350" cy="58100"/>
          </a:xfrm>
        </p:grpSpPr>
        <p:sp>
          <p:nvSpPr>
            <p:cNvPr id="240" name="Google Shape;240;p3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0" y="1740050"/>
            <a:ext cx="80486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/>
          <p:nvPr/>
        </p:nvSpPr>
        <p:spPr>
          <a:xfrm rot="870626">
            <a:off x="6702687" y="598839"/>
            <a:ext cx="645454" cy="1480651"/>
          </a:xfrm>
          <a:custGeom>
            <a:rect b="b" l="l" r="r" t="t"/>
            <a:pathLst>
              <a:path extrusionOk="0" h="17883" w="13659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7556350" y="204500"/>
            <a:ext cx="15075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Pull-Up Resistor : </a:t>
            </a: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Resistenza di sicurezza che evita il cortocircuito quando il segnale di start e’ disattivo.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367425" y="204500"/>
            <a:ext cx="2121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Schematico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2388150" y="807325"/>
            <a:ext cx="3332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width = 1.10*R2*C1 = 16.5 ms</a:t>
            </a: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459250" y="580625"/>
            <a:ext cx="13647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R1=10KΩ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R2= 15KΩ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C1=1μF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C2=0.01μF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/>
        </p:nvSpPr>
        <p:spPr>
          <a:xfrm>
            <a:off x="301800" y="104975"/>
            <a:ext cx="8174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Grafico</a:t>
            </a:r>
            <a:r>
              <a:rPr lang="en"/>
              <a:t> : </a:t>
            </a:r>
            <a:r>
              <a:rPr lang="en" sz="1200"/>
              <a:t>Notare l’attivazione dell’uscita sul fronte di discesa di V(trigger) (start). Infatti sul fronte di discesa dello start il threshold comincia ad aumentare fino a raggiungere </a:t>
            </a:r>
            <a:r>
              <a:rPr lang="en" sz="1200"/>
              <a:t>2/3</a:t>
            </a:r>
            <a:r>
              <a:rPr lang="en" sz="1200"/>
              <a:t> Vcc e poi a dimunuire (durante la scarica del condensatore) fino allo 0v (si scarica completamente). * Fino a quando non si ha un altro segnale di start il threshold non aumenta.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3975"/>
            <a:ext cx="8839198" cy="3968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/>
        </p:nvSpPr>
        <p:spPr>
          <a:xfrm>
            <a:off x="519800" y="1907224"/>
            <a:ext cx="451200" cy="27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0v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686875" y="2125622"/>
            <a:ext cx="284121" cy="13387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9050"/>
            <a:ext cx="8839198" cy="397536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152400" y="0"/>
            <a:ext cx="85419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Osservazione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 Aumentando il valore di C1 a 10 uF si nota che il threshold impiega più tempo per arrivare a regime e quindi il segnale di start durante la carica di C1 non influisce sull’uscita.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ctrTitle"/>
          </p:nvPr>
        </p:nvSpPr>
        <p:spPr>
          <a:xfrm flipH="1">
            <a:off x="34368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Modalità bistabile</a:t>
            </a:r>
            <a:endParaRPr/>
          </a:p>
        </p:txBody>
      </p:sp>
      <p:sp>
        <p:nvSpPr>
          <p:cNvPr id="271" name="Google Shape;271;p42"/>
          <p:cNvSpPr txBox="1"/>
          <p:nvPr>
            <p:ph idx="2" type="title"/>
          </p:nvPr>
        </p:nvSpPr>
        <p:spPr>
          <a:xfrm flipH="1">
            <a:off x="4970943" y="995838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72" name="Google Shape;272;p4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/>
        </p:nvSpPr>
        <p:spPr>
          <a:xfrm>
            <a:off x="202650" y="78775"/>
            <a:ext cx="87387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V1 = Vcc = 6V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Abbiamo utilizzato un generatore di onda quadra (START) per simulare il segnale di V(trigger) cioè il segnale di START (SET) e un segnale di V(threshold) (STOP) per simulare il RESET.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START : Sul fronte di discesa attiva l’uscita.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STOP : Sul fronte di salita disattiva l’uscita.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8" name="Google Shape;278;p43"/>
          <p:cNvSpPr txBox="1"/>
          <p:nvPr/>
        </p:nvSpPr>
        <p:spPr>
          <a:xfrm>
            <a:off x="210300" y="1285875"/>
            <a:ext cx="3398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Descrizione caratteristiche di START</a:t>
            </a:r>
            <a:r>
              <a:rPr lang="en" sz="1500"/>
              <a:t> :</a:t>
            </a:r>
            <a:endParaRPr sz="1500"/>
          </a:p>
        </p:txBody>
      </p:sp>
      <p:sp>
        <p:nvSpPr>
          <p:cNvPr id="279" name="Google Shape;279;p43"/>
          <p:cNvSpPr/>
          <p:nvPr/>
        </p:nvSpPr>
        <p:spPr>
          <a:xfrm>
            <a:off x="209950" y="1766175"/>
            <a:ext cx="2729100" cy="31149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280" name="Google Shape;280;p43"/>
          <p:cNvGraphicFramePr/>
          <p:nvPr/>
        </p:nvGraphicFramePr>
        <p:xfrm>
          <a:off x="210312" y="1764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{C157E46F-C0B4-4EDF-B535-0CB84BBCE25D}</a:tableStyleId>
              </a:tblPr>
              <a:tblGrid>
                <a:gridCol w="1261875"/>
                <a:gridCol w="1261875"/>
              </a:tblGrid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Valore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Vinitial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Von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Tdelays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Trise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Tfall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Ton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Tperiod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100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 cycles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1" name="Google Shape;281;p43"/>
          <p:cNvSpPr txBox="1"/>
          <p:nvPr/>
        </p:nvSpPr>
        <p:spPr>
          <a:xfrm>
            <a:off x="4561500" y="1285863"/>
            <a:ext cx="3398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Descrizione caratteristiche di STOP</a:t>
            </a:r>
            <a:r>
              <a:rPr lang="en" sz="1500"/>
              <a:t> :</a:t>
            </a:r>
            <a:endParaRPr sz="1500"/>
          </a:p>
        </p:txBody>
      </p:sp>
      <p:sp>
        <p:nvSpPr>
          <p:cNvPr id="282" name="Google Shape;282;p43"/>
          <p:cNvSpPr/>
          <p:nvPr/>
        </p:nvSpPr>
        <p:spPr>
          <a:xfrm>
            <a:off x="4561150" y="1766163"/>
            <a:ext cx="2729100" cy="31149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4561512" y="1764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{C157E46F-C0B4-4EDF-B535-0CB84BBCE25D}</a:tableStyleId>
              </a:tblPr>
              <a:tblGrid>
                <a:gridCol w="1261875"/>
                <a:gridCol w="1261875"/>
              </a:tblGrid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Valore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Vinitial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Von [V]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Tdelays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Trise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Tfall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 u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Ton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25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Tperiod [s]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100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m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 cycles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100</a:t>
                      </a:r>
                      <a:endParaRPr sz="13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0200"/>
            <a:ext cx="8839200" cy="299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/>
        </p:nvSpPr>
        <p:spPr>
          <a:xfrm>
            <a:off x="354275" y="262425"/>
            <a:ext cx="1836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Schematico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5938044" y="856547"/>
            <a:ext cx="648734" cy="691759"/>
          </a:xfrm>
          <a:custGeom>
            <a:rect b="b" l="l" r="r" t="t"/>
            <a:pathLst>
              <a:path extrusionOk="0" h="17883" w="13659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/>
        </p:nvSpPr>
        <p:spPr>
          <a:xfrm>
            <a:off x="6796775" y="131200"/>
            <a:ext cx="18369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generatore di STOP e’ posizionato in questo modo per garantire un segnale di 6v sul threshold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1600775" y="262425"/>
            <a:ext cx="12729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10KΩ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R2: 10KΩ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C2: 0.01μF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201550" y="77300"/>
            <a:ext cx="2770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>
            <p:ph type="ctrTitle"/>
          </p:nvPr>
        </p:nvSpPr>
        <p:spPr>
          <a:xfrm>
            <a:off x="211500" y="551000"/>
            <a:ext cx="87210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Il Timer 555 è un circuito integrato progettato allo scopo di realizzare multivibratori.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Lo schema a blocchi del circuito integrato “Timer 555” è illustrato in figura.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/>
              <a:t>Analisi dei componenti principali :</a:t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0" y="1378100"/>
            <a:ext cx="6582100" cy="37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6967325" y="1378100"/>
            <a:ext cx="19026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il componente utilizzato per le simulazioni con LTspice ha un comportamento  ideale , infatti , pur avendo tutte le caratteristiche di quello reale , l’output è ad ampiezza pari alla tensione di alimentazione.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 realtà l’uscita dovrebbe essere compresa fra 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Vcc-1.5v e 0.1v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713"/>
            <a:ext cx="8839197" cy="397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236175" y="157475"/>
            <a:ext cx="103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Grafico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288675" y="170575"/>
            <a:ext cx="85812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Modalità bistabile con start e stop attivi contemporaneamente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 Tramite l’imposizione di un delay del segnale di stop di 25ms abbiamo simulato il caso un cui l’uscita s attivi e si disattivi nello stesso momento.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0" y="997075"/>
            <a:ext cx="8839202" cy="396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875"/>
            <a:ext cx="8839197" cy="396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7"/>
          <p:cNvSpPr txBox="1"/>
          <p:nvPr/>
        </p:nvSpPr>
        <p:spPr>
          <a:xfrm>
            <a:off x="275550" y="131200"/>
            <a:ext cx="86205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Osservazione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 Facendo lo zoom nell’istante in cui start e stop attivano e disattivano l’uscita notiamo un fenomeno detto di “Glitch“ dovuto al software di simulazione.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8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6" name="Google Shape;316;p48"/>
          <p:cNvSpPr txBox="1"/>
          <p:nvPr>
            <p:ph type="ctrTitle"/>
          </p:nvPr>
        </p:nvSpPr>
        <p:spPr>
          <a:xfrm flipH="1">
            <a:off x="2461850" y="1335625"/>
            <a:ext cx="2047800" cy="192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</a:rPr>
              <a:t>P</a:t>
            </a:r>
            <a:r>
              <a:rPr lang="en">
                <a:solidFill>
                  <a:srgbClr val="FFFFFF"/>
                </a:solidFill>
              </a:rPr>
              <a:t>rinted </a:t>
            </a:r>
            <a:r>
              <a:rPr lang="en" sz="4500">
                <a:solidFill>
                  <a:srgbClr val="FFFFFF"/>
                </a:solidFill>
              </a:rPr>
              <a:t>C</a:t>
            </a:r>
            <a:r>
              <a:rPr lang="en">
                <a:solidFill>
                  <a:srgbClr val="FFFFFF"/>
                </a:solidFill>
              </a:rPr>
              <a:t>ircuit </a:t>
            </a:r>
            <a:r>
              <a:rPr lang="en" sz="4500">
                <a:solidFill>
                  <a:srgbClr val="FFFFFF"/>
                </a:solidFill>
              </a:rPr>
              <a:t>B</a:t>
            </a:r>
            <a:r>
              <a:rPr lang="en">
                <a:solidFill>
                  <a:srgbClr val="FFFFFF"/>
                </a:solidFill>
              </a:rPr>
              <a:t>oard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7" name="Google Shape;317;p48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8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/>
        </p:nvSpPr>
        <p:spPr>
          <a:xfrm>
            <a:off x="152000" y="66025"/>
            <a:ext cx="56946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INTRO 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progetto della PCB è stato realizzato tramite EAGLE.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L’obiettivo progettuale è la generazione di un circuito stampato che dia la possibilità di avere tutte e tre le modalità applicative del timer 555 sulla stessa PCB tramite l’utilizzo di un solo integrato , NE555D.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soluzione adottata per quanto riguarda il passaggio da una modalità all’altra consiste nell’utilizzo di un integrato ( CD4066 ) che permette di controllare degli switch , interni all’integrato, tramite dei segnali di comando.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Alla base del cambio modalità è presente un selettore a tre vie ( PCM13SMTR ).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Esso semplifica la selezione manuale della combinazione giusta di switch per ottenere la modalità desiderata.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5" y="3162300"/>
            <a:ext cx="34194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/>
          <p:nvPr/>
        </p:nvSpPr>
        <p:spPr>
          <a:xfrm>
            <a:off x="1482700" y="2781000"/>
            <a:ext cx="1058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CD4066</a:t>
            </a:r>
            <a:endParaRPr b="1"/>
          </a:p>
        </p:txBody>
      </p:sp>
      <p:sp>
        <p:nvSpPr>
          <p:cNvPr id="326" name="Google Shape;326;p49"/>
          <p:cNvSpPr txBox="1"/>
          <p:nvPr/>
        </p:nvSpPr>
        <p:spPr>
          <a:xfrm>
            <a:off x="4654275" y="3260050"/>
            <a:ext cx="23406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 </a:t>
            </a: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PCB è formata da componenti unicamente SMD , fatta eccezione per i connettori di power supply e segnali.</a:t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65600" y="0"/>
            <a:ext cx="658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Schema generale del controllo modalità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 Ogni diodo ha la funzione di impedire una corrente di ritorno dovuta alla chiusura dello switch, che comprometterebbe il circuito.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Come si può notare ogni posizione del selettore indica una modalità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1223100"/>
            <a:ext cx="6670799" cy="38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7477000" y="2810000"/>
            <a:ext cx="155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 L’alimentazione del circuito è di 6v DC ed è la stessa utilizzata per controllare gli switch tramite selettore.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/>
        </p:nvSpPr>
        <p:spPr>
          <a:xfrm>
            <a:off x="112075" y="787825"/>
            <a:ext cx="66000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 favorire la possibilità di poter modificare i tempi del segnale in uscita , si è ritenuto di utilizzare dei trimmer R1 e R2 al posto di resistori fissi , in modo che l’utente finale possa avere più controllo sul segnale di out e possa adattarlo a diverse applicazioni.</a:t>
            </a:r>
            <a:endParaRPr/>
          </a:p>
        </p:txBody>
      </p:sp>
      <p:sp>
        <p:nvSpPr>
          <p:cNvPr id="339" name="Google Shape;339;p51"/>
          <p:cNvSpPr txBox="1"/>
          <p:nvPr/>
        </p:nvSpPr>
        <p:spPr>
          <a:xfrm>
            <a:off x="282475" y="3160225"/>
            <a:ext cx="23748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Caratteristiche del trimmer 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282475" y="302425"/>
            <a:ext cx="2787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TRIMMER </a:t>
            </a: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( 3313j-1-104E )</a:t>
            </a:r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8" y="3763075"/>
            <a:ext cx="8719827" cy="9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 rotWithShape="1">
          <a:blip r:embed="rId4">
            <a:alphaModFix/>
          </a:blip>
          <a:srcRect b="42409" l="0" r="68287" t="0"/>
          <a:stretch/>
        </p:blipFill>
        <p:spPr>
          <a:xfrm>
            <a:off x="3355799" y="1761075"/>
            <a:ext cx="1682826" cy="14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 rotWithShape="1">
          <a:blip r:embed="rId5">
            <a:alphaModFix/>
          </a:blip>
          <a:srcRect b="12307" l="0" r="0" t="22744"/>
          <a:stretch/>
        </p:blipFill>
        <p:spPr>
          <a:xfrm>
            <a:off x="473175" y="1761064"/>
            <a:ext cx="1993400" cy="1204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/>
          <p:nvPr/>
        </p:nvSpPr>
        <p:spPr>
          <a:xfrm>
            <a:off x="197175" y="1052900"/>
            <a:ext cx="5064300" cy="21069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349" name="Google Shape;349;p52"/>
          <p:cNvGraphicFramePr/>
          <p:nvPr/>
        </p:nvGraphicFramePr>
        <p:xfrm>
          <a:off x="197187" y="103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{C157E46F-C0B4-4EDF-B535-0CB84BBCE25D}</a:tableStyleId>
              </a:tblPr>
              <a:tblGrid>
                <a:gridCol w="1266075"/>
                <a:gridCol w="1266075"/>
                <a:gridCol w="1266075"/>
                <a:gridCol w="1266075"/>
              </a:tblGrid>
              <a:tr h="35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Switch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Astabile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Monostabile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Bistabile</a:t>
                      </a:r>
                      <a:endParaRPr b="1" sz="15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B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0</a:t>
                      </a:r>
                      <a:endParaRPr b="1" sz="13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52"/>
          <p:cNvSpPr txBox="1"/>
          <p:nvPr/>
        </p:nvSpPr>
        <p:spPr>
          <a:xfrm>
            <a:off x="197175" y="459225"/>
            <a:ext cx="2014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Tabella di verità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2274400" y="3507450"/>
            <a:ext cx="41397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Connessione logica selettore / tabella di verità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Posizioni del selettore :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Posizione 1 ( sinistra ) : Modalità Bistabile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Posizione 2 ( centro ) : Modalità Monostabile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Posizione 3 ( destra ) : Modalità Astabile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356000" y="3928313"/>
            <a:ext cx="1351501" cy="623173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2359250" y="113025"/>
            <a:ext cx="3285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SELETTORE : ( </a:t>
            </a:r>
            <a:r>
              <a:rPr b="1" lang="en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PCM13SMTR )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 rotWithShape="1">
          <a:blip r:embed="rId3">
            <a:alphaModFix/>
          </a:blip>
          <a:srcRect b="44418" l="0" r="65418" t="13534"/>
          <a:stretch/>
        </p:blipFill>
        <p:spPr>
          <a:xfrm>
            <a:off x="5835700" y="1738788"/>
            <a:ext cx="2807876" cy="16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/>
        </p:nvSpPr>
        <p:spPr>
          <a:xfrm>
            <a:off x="144325" y="0"/>
            <a:ext cx="166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SCHEMATICO :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436" y="370125"/>
            <a:ext cx="6389714" cy="44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/>
        </p:nvSpPr>
        <p:spPr>
          <a:xfrm>
            <a:off x="144325" y="65600"/>
            <a:ext cx="1968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CONNECTION BOARD :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25" y="1266700"/>
            <a:ext cx="54387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144325" y="454600"/>
            <a:ext cx="1889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Larghezza : 50.78 mm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Lunghezza : 31.42 mm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350" y="65600"/>
            <a:ext cx="3549869" cy="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5">
            <a:alphaModFix/>
          </a:blip>
          <a:srcRect b="4384" l="10831" r="2932" t="15164"/>
          <a:stretch/>
        </p:blipFill>
        <p:spPr>
          <a:xfrm>
            <a:off x="5658400" y="2676725"/>
            <a:ext cx="3355825" cy="20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/>
          <p:nvPr/>
        </p:nvSpPr>
        <p:spPr>
          <a:xfrm>
            <a:off x="6069225" y="2042400"/>
            <a:ext cx="1299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2D :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/>
        </p:nvSpPr>
        <p:spPr>
          <a:xfrm>
            <a:off x="0" y="0"/>
            <a:ext cx="10890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146050" y="393588"/>
            <a:ext cx="3000000" cy="3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Massa:</a:t>
            </a:r>
            <a:r>
              <a:rPr lang="en" sz="1100">
                <a:solidFill>
                  <a:schemeClr val="accent6"/>
                </a:solidFill>
              </a:rPr>
              <a:t> Da collegare al negativo dell’alimentazione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Trigger:</a:t>
            </a:r>
            <a:r>
              <a:rPr lang="en" sz="1100">
                <a:solidFill>
                  <a:schemeClr val="accent6"/>
                </a:solidFill>
              </a:rPr>
              <a:t> Terminale di “start”, tramite il quale si può mandare alta l’uscita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Output:</a:t>
            </a:r>
            <a:r>
              <a:rPr lang="en" sz="1100">
                <a:solidFill>
                  <a:schemeClr val="accent6"/>
                </a:solidFill>
              </a:rPr>
              <a:t> Uscita, può erogare o assorbire una corrente massima di 200mA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Reset:</a:t>
            </a:r>
            <a:r>
              <a:rPr lang="en" sz="1100">
                <a:solidFill>
                  <a:schemeClr val="accent6"/>
                </a:solidFill>
              </a:rPr>
              <a:t> Attivo basso, normalmente non usato, da collegare a Vcc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Control:</a:t>
            </a:r>
            <a:r>
              <a:rPr lang="en" sz="1100">
                <a:solidFill>
                  <a:schemeClr val="accent6"/>
                </a:solidFill>
              </a:rPr>
              <a:t> Normalmente da collegare a massa tramite una capacità (C1)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Threshold:</a:t>
            </a:r>
            <a:r>
              <a:rPr lang="en" sz="1100">
                <a:solidFill>
                  <a:schemeClr val="accent6"/>
                </a:solidFill>
              </a:rPr>
              <a:t> Terminale di “stop”, tramite il quale si può mandare bassa l’uscita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Discharge:</a:t>
            </a:r>
            <a:r>
              <a:rPr lang="en" sz="1100">
                <a:solidFill>
                  <a:schemeClr val="accent6"/>
                </a:solidFill>
              </a:rPr>
              <a:t> Usato per scaricare un eventuale condensatore esterno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AutoNum type="arabicPeriod"/>
            </a:pPr>
            <a:r>
              <a:rPr i="1" lang="en" sz="1100">
                <a:solidFill>
                  <a:schemeClr val="accent6"/>
                </a:solidFill>
              </a:rPr>
              <a:t>Vcc:</a:t>
            </a:r>
            <a:r>
              <a:rPr lang="en" sz="1100">
                <a:solidFill>
                  <a:schemeClr val="accent6"/>
                </a:solidFill>
              </a:rPr>
              <a:t> Positivo dell’alimentazione.</a:t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/>
        </p:nvSpPr>
        <p:spPr>
          <a:xfrm>
            <a:off x="377175" y="28501"/>
            <a:ext cx="711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</a:rPr>
              <a:t>Pin :</a:t>
            </a:r>
            <a:endParaRPr b="1" sz="15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3385325" y="0"/>
            <a:ext cx="1937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</a:rPr>
              <a:t>Descrizione :</a:t>
            </a:r>
            <a:endParaRPr b="1" sz="15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3224775" y="599100"/>
            <a:ext cx="5172900" cy="4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Sono presenti</a:t>
            </a:r>
            <a:r>
              <a:rPr lang="en" sz="1300"/>
              <a:t> tre resistori uguali da 5K , aventi lo scopo di dividere la tensione di alimentazione Vcc in tre parti uguali e generare due tensioni di riferimento pari a 1/3Vcc e 2/3Vcc.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Le tensioni sopra indicate sono connesse a due comparatori che portano la propria uscita a valore logico “1” se la tensione sul morsetto + e’ maggiore di quella sul morsetto - 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Le uscite dei due comparatori sono applicate ad un flip-flop di tipo S-R.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Esso è un circuito logico con due ingressi e due uscite.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L'ingresso S (Set), posto a 1 obbliga l'uscita Q a portarsi a 1; l'ingresso R (Reset), posto a livello logico 1, porta l'uscita Q a zero, cioè l'azzera. I due ingressi non devono mai essere attivati contemporaneamente.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L’uscita dell’integrato corrisponde all’uscita Q negata del flip-flop negata ulteriormente con una porta not.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→ Vi è infine un transistor in configurazione on-off, collegato a Q negato. Semplificando, esso equivale ad un interruttore posto tra il piedino 7 e massa e tale interruttore è chiuso quando l’uscita è a 0, mentre è aperto quando l’uscita è a 1</a:t>
            </a: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/>
        </p:nvSpPr>
        <p:spPr>
          <a:xfrm>
            <a:off x="275550" y="118100"/>
            <a:ext cx="2230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3D MODEL :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 rotWithShape="1">
          <a:blip r:embed="rId3">
            <a:alphaModFix/>
          </a:blip>
          <a:srcRect b="32957" l="5454" r="45755" t="0"/>
          <a:stretch/>
        </p:blipFill>
        <p:spPr>
          <a:xfrm>
            <a:off x="577325" y="417850"/>
            <a:ext cx="4598125" cy="30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/>
        </p:nvSpPr>
        <p:spPr>
          <a:xfrm>
            <a:off x="5961300" y="1252625"/>
            <a:ext cx="27687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S2 → Selettore</a:t>
            </a:r>
            <a:endParaRPr i="1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X1 e X2 → Connettori</a:t>
            </a:r>
            <a:endParaRPr i="1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R1 e R2 → </a:t>
            </a: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3313j-1-104E (trimmer)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IC1 → NE555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IC2 e IC3 → CD4066 (control sw)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 → diodi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 → resistori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 → condensatori</a:t>
            </a:r>
            <a:endParaRPr i="1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78" name="Google Shape;378;p55"/>
          <p:cNvGrpSpPr/>
          <p:nvPr/>
        </p:nvGrpSpPr>
        <p:grpSpPr>
          <a:xfrm rot="-5400000">
            <a:off x="5897095" y="617050"/>
            <a:ext cx="1944159" cy="3215299"/>
            <a:chOff x="4379522" y="3450715"/>
            <a:chExt cx="390723" cy="766771"/>
          </a:xfrm>
        </p:grpSpPr>
        <p:sp>
          <p:nvSpPr>
            <p:cNvPr id="379" name="Google Shape;379;p55"/>
            <p:cNvSpPr/>
            <p:nvPr/>
          </p:nvSpPr>
          <p:spPr>
            <a:xfrm>
              <a:off x="4379739" y="3450715"/>
              <a:ext cx="390506" cy="126338"/>
            </a:xfrm>
            <a:custGeom>
              <a:rect b="b" l="l" r="r" t="t"/>
              <a:pathLst>
                <a:path extrusionOk="0" h="2905" w="8988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5"/>
            <p:cNvSpPr/>
            <p:nvPr/>
          </p:nvSpPr>
          <p:spPr>
            <a:xfrm>
              <a:off x="4379522" y="3577052"/>
              <a:ext cx="390463" cy="640434"/>
            </a:xfrm>
            <a:custGeom>
              <a:rect b="b" l="l" r="r" t="t"/>
              <a:pathLst>
                <a:path extrusionOk="0" h="14726" w="8987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55"/>
          <p:cNvSpPr txBox="1"/>
          <p:nvPr/>
        </p:nvSpPr>
        <p:spPr>
          <a:xfrm>
            <a:off x="275550" y="3783775"/>
            <a:ext cx="7177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CONCLUSIONI :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L’obiettivo era lo sviluppo di una scheda di ridotte dimensioni che desse la possibilità di utilizzare tutte e tre le modalità di funzionamento del timer555 e che fosse adattabile ad eventuali circuiti esterni tramite la modifica dei sui parametri principali; infatti, è possibile modificare in modo manuale le resistenze R1 e R2.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427925" y="78725"/>
            <a:ext cx="152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Modalita’ :</a:t>
            </a:r>
            <a:endParaRPr b="1" sz="1500"/>
          </a:p>
        </p:txBody>
      </p:sp>
      <p:sp>
        <p:nvSpPr>
          <p:cNvPr id="158" name="Google Shape;158;p29"/>
          <p:cNvSpPr txBox="1"/>
          <p:nvPr/>
        </p:nvSpPr>
        <p:spPr>
          <a:xfrm>
            <a:off x="427925" y="472325"/>
            <a:ext cx="71037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Modalità Astabile</a:t>
            </a:r>
            <a:r>
              <a:rPr lang="en"/>
              <a:t>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ha bisogno di impulsi dall’esterno e commuta continuamente dallo stato alto a quello basso, a tempi prefissati. E’ cioè caratterizzato da due tempi, quello di accensione e quello di spegnimento. Come esempio pratico si può pensare ad un semaforo lampeggiante o alle frecce dell’auto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427925" y="1876325"/>
            <a:ext cx="7038000" cy="1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Modalità Monostabile </a:t>
            </a:r>
            <a:r>
              <a:rPr lang="en"/>
              <a:t>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Normalmente l'uscita si trova a livello basso. Ha un solo ingresso esterno; quando su di esso arriva un impulso il monostabile commuta, cioè va a livello alto, tornando però, dopo un certo tempo, nello stato iniziale. A provocare l’accensione è quindi un segnale esterno, mentre lo spegnimento è provocato dal trascorrere di un certo tempo.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427925" y="3460925"/>
            <a:ext cx="7269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Modalità Bistabile</a:t>
            </a:r>
            <a:r>
              <a:rPr lang="en"/>
              <a:t>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'uscita si può trovare a livello alto oppure basso per un tempo indefinito. Ha due ingressi esterni, uno di Start e uno di Stop, utilizzati per portare alta o bassa l’uscita. Tali ingressi non devono essere attivati contemporaneamente (perche’ ,come dimostrato in seguito, portano ad un comportamento indesiderato del sistema.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Modalità Astabile</a:t>
            </a:r>
            <a:endParaRPr/>
          </a:p>
        </p:txBody>
      </p:sp>
      <p:sp>
        <p:nvSpPr>
          <p:cNvPr id="166" name="Google Shape;166;p3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7" name="Google Shape;167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209950" y="131200"/>
            <a:ext cx="16008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Primo caso: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R1=10KΩ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R2=20 KΩ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C1=0.01μF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C2=680nF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V1=6V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650" y="872675"/>
            <a:ext cx="6158575" cy="2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1385800" y="131200"/>
            <a:ext cx="7456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(caso generale) Il duty cycle e’ sempre maggiore del 50%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209950" y="3580550"/>
            <a:ext cx="230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tlow=0.693*R2*C2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thigh=0.693*(R1+R2)*C2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2683650" y="4277500"/>
            <a:ext cx="223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DutyCycle=0.6   60%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209950" y="4723650"/>
            <a:ext cx="5904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T= 1/f =0.693*(R1+2R2) *C2 	T=23.7ms 		f=42Hz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209950" y="3080975"/>
            <a:ext cx="2060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Calcolo parametri</a:t>
            </a:r>
            <a:r>
              <a:rPr lang="en"/>
              <a:t>: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6442500" y="3791975"/>
            <a:ext cx="24738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Comando che permette la simulazione : 0,3 è come viene suddiviso l’asse delle ascisse in termini di tempo ( verrà suddiviso in slot da 30 ms 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Google Shape;180;p31"/>
          <p:cNvSpPr/>
          <p:nvPr/>
        </p:nvSpPr>
        <p:spPr>
          <a:xfrm rot="-3968276">
            <a:off x="4990374" y="3274545"/>
            <a:ext cx="1446936" cy="990526"/>
          </a:xfrm>
          <a:custGeom>
            <a:rect b="b" l="l" r="r" t="t"/>
            <a:pathLst>
              <a:path extrusionOk="0" h="15295" w="20063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6442425" y="3791975"/>
            <a:ext cx="2473800" cy="12333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>
            <a:off x="209950" y="4277500"/>
            <a:ext cx="2473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DutyCycle=thigh/(thigh+tlow)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2956600" y="3580550"/>
            <a:ext cx="1307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tlow=9.6ms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thigh=14.1ms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134525" y="78725"/>
            <a:ext cx="8761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Grafico del comportamento</a:t>
            </a:r>
            <a:r>
              <a:rPr lang="en"/>
              <a:t> : </a:t>
            </a:r>
            <a:r>
              <a:rPr lang="en" sz="1200"/>
              <a:t>V(threshold) , che aumenta quando il circuito viene alimentato, arriva fino ad un valore di </a:t>
            </a:r>
            <a:r>
              <a:rPr lang="en" sz="1200"/>
              <a:t>2/3</a:t>
            </a:r>
            <a:r>
              <a:rPr lang="en" sz="1200"/>
              <a:t> Vcc per poi diminuire, per l’intervento dei comparatori, fino a </a:t>
            </a:r>
            <a:r>
              <a:rPr lang="en" sz="1200"/>
              <a:t>1/3</a:t>
            </a:r>
            <a:r>
              <a:rPr lang="en" sz="1200"/>
              <a:t> Vcc , dopodichè aumenta di nuovo.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Durante la salita del </a:t>
            </a:r>
            <a:r>
              <a:rPr lang="en" sz="1200">
                <a:solidFill>
                  <a:schemeClr val="accent6"/>
                </a:solidFill>
              </a:rPr>
              <a:t>threshold, la V(out) si porta a valore alto mentre sulla discesa a valore basso.</a:t>
            </a:r>
            <a:endParaRPr sz="120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910500"/>
            <a:ext cx="9001124" cy="40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0" y="0"/>
            <a:ext cx="74529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Secondo caso : </a:t>
            </a:r>
            <a:r>
              <a:rPr lang="en"/>
              <a:t>Diminuiamo la grandezza di C2 , così facendo dimostriamo che e’ possibile aumentare le frequenza e diminuire il duty cycle (sempre tenendolo sopra il 50%)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C2=100 nF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183725" y="3608200"/>
            <a:ext cx="23748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Calcoli 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Tlow=1.926 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Thigh=2.079 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DutyCycle= 0.52 52%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T=3,465 ms f=288.6 Hz</a:t>
            </a: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8466300" y="2755425"/>
            <a:ext cx="677700" cy="380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25" y="978900"/>
            <a:ext cx="6079775" cy="26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183725" y="1561425"/>
            <a:ext cx="15222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R1=10KΩ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R2=20 KΩ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C1=0.01μF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V1=6V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187000" y="446100"/>
            <a:ext cx="7456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Grafico del comportamento</a:t>
            </a:r>
            <a:r>
              <a:rPr lang="en"/>
              <a:t> :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0400"/>
            <a:ext cx="8839202" cy="39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